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5" r:id="rId2"/>
  </p:sldIdLst>
  <p:sldSz cx="6858000" cy="9906000" type="A4"/>
  <p:notesSz cx="6735763" cy="9866313"/>
  <p:defaultTextStyle>
    <a:defPPr>
      <a:defRPr lang="ja-JP"/>
    </a:defPPr>
    <a:lvl1pPr marL="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E50011"/>
    <a:srgbClr val="E94708"/>
    <a:srgbClr val="906E30"/>
    <a:srgbClr val="82582D"/>
    <a:srgbClr val="A4723A"/>
    <a:srgbClr val="664724"/>
    <a:srgbClr val="645226"/>
    <a:srgbClr val="640000"/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6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5029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3" tIns="45386" rIns="90773" bIns="453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73" tIns="45386" rIns="90773" bIns="453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73" tIns="45386" rIns="90773" bIns="4538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73" tIns="45386" rIns="90773" bIns="45386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1900"/>
            <a:ext cx="23066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65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5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7" indent="0" algn="ctr">
              <a:buNone/>
              <a:defRPr sz="1350"/>
            </a:lvl3pPr>
            <a:lvl4pPr marL="1028651" indent="0" algn="ctr">
              <a:buNone/>
              <a:defRPr sz="1200"/>
            </a:lvl4pPr>
            <a:lvl5pPr marL="1371536" indent="0" algn="ctr">
              <a:buNone/>
              <a:defRPr sz="1200"/>
            </a:lvl5pPr>
            <a:lvl6pPr marL="1714419" indent="0" algn="ctr">
              <a:buNone/>
              <a:defRPr sz="1200"/>
            </a:lvl6pPr>
            <a:lvl7pPr marL="2057303" indent="0" algn="ctr">
              <a:buNone/>
              <a:defRPr sz="1200"/>
            </a:lvl7pPr>
            <a:lvl8pPr marL="2400187" indent="0" algn="ctr">
              <a:buNone/>
              <a:defRPr sz="1200"/>
            </a:lvl8pPr>
            <a:lvl9pPr marL="274307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855" y="2636891"/>
            <a:ext cx="5914290" cy="62858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4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55" y="2636891"/>
            <a:ext cx="5914290" cy="6285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3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3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7" indent="0">
              <a:buNone/>
              <a:defRPr sz="1350" b="1"/>
            </a:lvl3pPr>
            <a:lvl4pPr marL="1028651" indent="0">
              <a:buNone/>
              <a:defRPr sz="1200" b="1"/>
            </a:lvl4pPr>
            <a:lvl5pPr marL="1371536" indent="0">
              <a:buNone/>
              <a:defRPr sz="1200" b="1"/>
            </a:lvl5pPr>
            <a:lvl6pPr marL="1714419" indent="0">
              <a:buNone/>
              <a:defRPr sz="1200" b="1"/>
            </a:lvl6pPr>
            <a:lvl7pPr marL="2057303" indent="0">
              <a:buNone/>
              <a:defRPr sz="1200" b="1"/>
            </a:lvl7pPr>
            <a:lvl8pPr marL="2400187" indent="0">
              <a:buNone/>
              <a:defRPr sz="1200" b="1"/>
            </a:lvl8pPr>
            <a:lvl9pPr marL="274307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6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7" indent="0">
              <a:buNone/>
              <a:defRPr sz="1350" b="1"/>
            </a:lvl3pPr>
            <a:lvl4pPr marL="1028651" indent="0">
              <a:buNone/>
              <a:defRPr sz="1200" b="1"/>
            </a:lvl4pPr>
            <a:lvl5pPr marL="1371536" indent="0">
              <a:buNone/>
              <a:defRPr sz="1200" b="1"/>
            </a:lvl5pPr>
            <a:lvl6pPr marL="1714419" indent="0">
              <a:buNone/>
              <a:defRPr sz="1200" b="1"/>
            </a:lvl6pPr>
            <a:lvl7pPr marL="2057303" indent="0">
              <a:buNone/>
              <a:defRPr sz="1200" b="1"/>
            </a:lvl7pPr>
            <a:lvl8pPr marL="2400187" indent="0">
              <a:buNone/>
              <a:defRPr sz="1200" b="1"/>
            </a:lvl8pPr>
            <a:lvl9pPr marL="274307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1"/>
            <a:ext cx="2211883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7" indent="0">
              <a:buNone/>
              <a:defRPr sz="900"/>
            </a:lvl3pPr>
            <a:lvl4pPr marL="1028651" indent="0">
              <a:buNone/>
              <a:defRPr sz="750"/>
            </a:lvl4pPr>
            <a:lvl5pPr marL="1371536" indent="0">
              <a:buNone/>
              <a:defRPr sz="750"/>
            </a:lvl5pPr>
            <a:lvl6pPr marL="1714419" indent="0">
              <a:buNone/>
              <a:defRPr sz="750"/>
            </a:lvl6pPr>
            <a:lvl7pPr marL="2057303" indent="0">
              <a:buNone/>
              <a:defRPr sz="750"/>
            </a:lvl7pPr>
            <a:lvl8pPr marL="2400187" indent="0">
              <a:buNone/>
              <a:defRPr sz="750"/>
            </a:lvl8pPr>
            <a:lvl9pPr marL="274307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1"/>
            <a:ext cx="2211883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7" indent="0">
              <a:buNone/>
              <a:defRPr sz="1800"/>
            </a:lvl3pPr>
            <a:lvl4pPr marL="1028651" indent="0">
              <a:buNone/>
              <a:defRPr sz="1500"/>
            </a:lvl4pPr>
            <a:lvl5pPr marL="1371536" indent="0">
              <a:buNone/>
              <a:defRPr sz="1500"/>
            </a:lvl5pPr>
            <a:lvl6pPr marL="1714419" indent="0">
              <a:buNone/>
              <a:defRPr sz="1500"/>
            </a:lvl6pPr>
            <a:lvl7pPr marL="2057303" indent="0">
              <a:buNone/>
              <a:defRPr sz="1500"/>
            </a:lvl7pPr>
            <a:lvl8pPr marL="2400187" indent="0">
              <a:buNone/>
              <a:defRPr sz="1500"/>
            </a:lvl8pPr>
            <a:lvl9pPr marL="274307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7" indent="0">
              <a:buNone/>
              <a:defRPr sz="900"/>
            </a:lvl3pPr>
            <a:lvl4pPr marL="1028651" indent="0">
              <a:buNone/>
              <a:defRPr sz="750"/>
            </a:lvl4pPr>
            <a:lvl5pPr marL="1371536" indent="0">
              <a:buNone/>
              <a:defRPr sz="750"/>
            </a:lvl5pPr>
            <a:lvl6pPr marL="1714419" indent="0">
              <a:buNone/>
              <a:defRPr sz="750"/>
            </a:lvl6pPr>
            <a:lvl7pPr marL="2057303" indent="0">
              <a:buNone/>
              <a:defRPr sz="750"/>
            </a:lvl7pPr>
            <a:lvl8pPr marL="2400187" indent="0">
              <a:buNone/>
              <a:defRPr sz="750"/>
            </a:lvl8pPr>
            <a:lvl9pPr marL="274307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03250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806501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209751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613002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70821" indent="-170821" algn="l" defTabSz="684686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kumimoji="1" sz="2029" kern="1200">
          <a:solidFill>
            <a:schemeClr val="tx1"/>
          </a:solidFill>
          <a:latin typeface="+mn-lt"/>
          <a:ea typeface="+mn-ea"/>
          <a:cs typeface="+mn-cs"/>
        </a:defRPr>
      </a:lvl1pPr>
      <a:lvl2pPr marL="513865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0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41593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85861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5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9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13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1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6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9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03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7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70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店の入り口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211BBE3-5C06-24AE-5DCE-8B8CF6E8B3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8" r="13444"/>
          <a:stretch/>
        </p:blipFill>
        <p:spPr>
          <a:xfrm>
            <a:off x="1" y="661881"/>
            <a:ext cx="6858000" cy="869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800" y="101069"/>
            <a:ext cx="652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＼おかえりなさい！／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691" y="3506966"/>
            <a:ext cx="5156619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22" spc="-265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3</a:t>
            </a:r>
            <a:r>
              <a:rPr lang="ja-JP" altLang="en-US" sz="2822" spc="-265" baseline="-6000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月</a:t>
            </a:r>
            <a:r>
              <a:rPr lang="en-US" altLang="ja-JP" sz="2822" spc="-265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2</a:t>
            </a:r>
            <a:r>
              <a:rPr lang="ja-JP" altLang="en-US" sz="2822" spc="-265" baseline="-6000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日（月）  </a:t>
            </a:r>
            <a:r>
              <a:rPr lang="ja-JP" altLang="en-US" sz="1058" kern="1000" spc="-265" dirty="0">
                <a:solidFill>
                  <a:srgbClr val="006CB7"/>
                </a:solidFill>
                <a:latin typeface="HGPSoeiKakugothicUB" pitchFamily="50" charset="-128"/>
                <a:ea typeface="HGPSoeiKakugothicUB" pitchFamily="50" charset="-128"/>
              </a:rPr>
              <a:t>▶▶</a:t>
            </a:r>
            <a:r>
              <a:rPr lang="ja-JP" altLang="en-US" sz="2822" spc="-265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 </a:t>
            </a:r>
            <a:r>
              <a:rPr lang="en-US" altLang="ja-JP" sz="2822" spc="-265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3</a:t>
            </a:r>
            <a:r>
              <a:rPr lang="ja-JP" altLang="en-US" sz="2822" spc="-265" baseline="-6000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月</a:t>
            </a:r>
            <a:r>
              <a:rPr lang="en-US" altLang="ja-JP" sz="2822" spc="-265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31</a:t>
            </a:r>
            <a:r>
              <a:rPr lang="ja-JP" altLang="en-US" sz="2822" spc="-265" baseline="-6000" dirty="0">
                <a:solidFill>
                  <a:srgbClr val="E50011"/>
                </a:solidFill>
                <a:latin typeface="HGPSoeiKakugothicUB" pitchFamily="50" charset="-128"/>
                <a:ea typeface="HGPSoeiKakugothicUB" pitchFamily="50" charset="-128"/>
              </a:rPr>
              <a:t>日（火）</a:t>
            </a:r>
            <a:endParaRPr lang="en-US" altLang="ja-JP" sz="2822" spc="-265" baseline="-6000" dirty="0">
              <a:solidFill>
                <a:srgbClr val="E50011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35" dirty="0">
                <a:solidFill>
                  <a:srgbClr val="006CB7"/>
                </a:solidFill>
                <a:latin typeface="HGPSoeiKakugothicUB" pitchFamily="50" charset="-128"/>
                <a:ea typeface="HGPSoeiKakugothicUB" pitchFamily="50" charset="-128"/>
              </a:rPr>
              <a:t>今後ともどうぞよろしくお願い申し上げます。</a:t>
            </a:r>
            <a:endParaRPr lang="en-US" altLang="ja-JP" sz="1235" spc="-265" baseline="-6000" dirty="0">
              <a:solidFill>
                <a:srgbClr val="E5001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98493" y="1905197"/>
            <a:ext cx="3626314" cy="1558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763" b="1" i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スタンプ</a:t>
            </a:r>
            <a:r>
              <a:rPr lang="ja-JP" altLang="en-US" sz="4763" b="1" i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</a:t>
            </a:r>
            <a:r>
              <a:rPr lang="ja-JP" altLang="en-US" sz="4763" b="1" i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倍</a:t>
            </a:r>
            <a:endParaRPr lang="en-US" altLang="ja-JP" sz="4763" b="1" i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763" b="1" i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キャンペーン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6238" y="6139683"/>
            <a:ext cx="5688865" cy="47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70" b="1" spc="-132" dirty="0">
                <a:solidFill>
                  <a:schemeClr val="bg1"/>
                </a:solidFill>
                <a:effectLst>
                  <a:glow rad="152400">
                    <a:srgbClr val="FF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スタンプカードアプリ「</a:t>
            </a:r>
            <a:r>
              <a:rPr lang="en-US" altLang="ja-JP" sz="2470" b="1" spc="-132" dirty="0" err="1">
                <a:solidFill>
                  <a:schemeClr val="bg1"/>
                </a:solidFill>
                <a:effectLst>
                  <a:glow rad="152400">
                    <a:srgbClr val="FF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Zeetle</a:t>
            </a:r>
            <a:r>
              <a:rPr lang="ja-JP" altLang="en-US" sz="2470" b="1" spc="-132" dirty="0">
                <a:solidFill>
                  <a:schemeClr val="bg1"/>
                </a:solidFill>
                <a:effectLst>
                  <a:glow rad="152400">
                    <a:srgbClr val="FF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」の始め方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007" y="6989032"/>
            <a:ext cx="4166525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64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スマートフォンでＱＲコードを読み込む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5006" y="7778521"/>
            <a:ext cx="4387740" cy="635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64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開いた画面に従い、アプリのダウンロード</a:t>
            </a:r>
            <a:endParaRPr lang="en-US" altLang="ja-JP" sz="1764" b="1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764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及びショップカードの入手を行う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5007" y="8806535"/>
            <a:ext cx="4163319" cy="635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64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アプリを開いてスマホの音量を上げ、</a:t>
            </a:r>
            <a:endParaRPr lang="en-US" altLang="ja-JP" sz="1764" b="1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764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レジの専用端末にタッチでスタンプ</a:t>
            </a:r>
            <a:r>
              <a:rPr lang="en-US" altLang="ja-JP" sz="1764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GET</a:t>
            </a:r>
            <a:endParaRPr lang="ja-JP" altLang="en-US" sz="1764" b="1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62" y="8664638"/>
            <a:ext cx="1164299" cy="98767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42" y="8304313"/>
            <a:ext cx="578824" cy="93980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88" y="8170820"/>
            <a:ext cx="668000" cy="1220267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528931" y="6691494"/>
            <a:ext cx="1025992" cy="2714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STEP.1</a:t>
            </a:r>
            <a:endParaRPr lang="ja-JP" altLang="en-US" sz="1764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8931" y="7450847"/>
            <a:ext cx="1025992" cy="2714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STEP.2</a:t>
            </a:r>
            <a:endParaRPr lang="ja-JP" altLang="en-US" sz="1764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28931" y="8498706"/>
            <a:ext cx="1025992" cy="27148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STEP.3</a:t>
            </a:r>
            <a:endParaRPr lang="ja-JP" altLang="en-US" sz="1764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5533615" y="8344364"/>
            <a:ext cx="473354" cy="862692"/>
          </a:xfrm>
          <a:prstGeom prst="rightArrow">
            <a:avLst/>
          </a:prstGeom>
          <a:solidFill>
            <a:srgbClr val="FF99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ja-JP" altLang="en-US" sz="2822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888268" y="8265568"/>
            <a:ext cx="180042" cy="3682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28064" y="8150712"/>
            <a:ext cx="47391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70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♪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7537" y="8332007"/>
            <a:ext cx="36222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88" b="1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♪</a:t>
            </a:r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6370580" y="8254153"/>
            <a:ext cx="180042" cy="3682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77799" y="4459408"/>
            <a:ext cx="6528573" cy="1481843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rnd">
            <a:solidFill>
              <a:schemeClr val="accent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ja-JP" altLang="en-US" sz="2029" spc="265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１回のご来店・デリバリーで</a:t>
            </a:r>
            <a:r>
              <a:rPr lang="en-US" altLang="ja-JP" sz="2800" spc="265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800" spc="265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スタンプ</a:t>
            </a:r>
            <a:r>
              <a:rPr lang="ja-JP" altLang="en-US" sz="2029" spc="265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貯まります</a:t>
            </a:r>
            <a:r>
              <a:rPr lang="en-US" altLang="ja-JP" sz="2029" spc="265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!!</a:t>
            </a:r>
          </a:p>
          <a:p>
            <a:pPr>
              <a:spcBef>
                <a:spcPts val="529"/>
              </a:spcBef>
            </a:pPr>
            <a:r>
              <a:rPr lang="ja-JP" altLang="en-US" sz="2029" b="1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　 　５スタンプでお会計より     ￥５００円 ＯＦＦ</a:t>
            </a:r>
          </a:p>
          <a:p>
            <a:r>
              <a:rPr lang="ja-JP" altLang="en-US" sz="2029" b="1">
                <a:ln w="952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　 １０スタンプで</a:t>
            </a:r>
            <a:r>
              <a:rPr lang="ja-JP" altLang="en-US" sz="2029" b="1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お会計より ￥１</a:t>
            </a:r>
            <a:r>
              <a:rPr lang="en-US" altLang="ja-JP" sz="2029" b="1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,</a:t>
            </a:r>
            <a:r>
              <a:rPr lang="ja-JP" altLang="en-US" sz="2029" b="1" dirty="0">
                <a:ln w="952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０００円 ＯＦＦ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-2800" y="139939"/>
            <a:ext cx="6860800" cy="9630323"/>
          </a:xfrm>
          <a:prstGeom prst="roundRect">
            <a:avLst>
              <a:gd name="adj" fmla="val 7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953978" y="575194"/>
            <a:ext cx="795411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88" dirty="0"/>
              <a:t>丸の内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56" y="6753506"/>
            <a:ext cx="1341626" cy="1341626"/>
          </a:xfrm>
          <a:prstGeom prst="rect">
            <a:avLst/>
          </a:prstGeom>
        </p:spPr>
      </p:pic>
      <p:pic>
        <p:nvPicPr>
          <p:cNvPr id="8" name="図 7" descr="店の入り口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48A4774-485E-F141-A78B-E9B24D19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4" t="3885" r="19935" b="83344"/>
          <a:stretch/>
        </p:blipFill>
        <p:spPr>
          <a:xfrm>
            <a:off x="752990" y="989988"/>
            <a:ext cx="5254320" cy="1110331"/>
          </a:xfrm>
          <a:prstGeom prst="rect">
            <a:avLst/>
          </a:prstGeom>
        </p:spPr>
      </p:pic>
      <p:sp>
        <p:nvSpPr>
          <p:cNvPr id="27" name="吹き出し: 円形 26">
            <a:extLst>
              <a:ext uri="{FF2B5EF4-FFF2-40B4-BE49-F238E27FC236}">
                <a16:creationId xmlns:a16="http://schemas.microsoft.com/office/drawing/2014/main" id="{06761360-ED69-5EFE-710B-A5B206C51E34}"/>
              </a:ext>
            </a:extLst>
          </p:cNvPr>
          <p:cNvSpPr/>
          <p:nvPr/>
        </p:nvSpPr>
        <p:spPr>
          <a:xfrm>
            <a:off x="5257491" y="3719054"/>
            <a:ext cx="1319092" cy="647700"/>
          </a:xfrm>
          <a:prstGeom prst="wedgeEllipseCallout">
            <a:avLst>
              <a:gd name="adj1" fmla="val -54531"/>
              <a:gd name="adj2" fmla="val 7793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00" i="1" dirty="0">
                <a:solidFill>
                  <a:schemeClr val="accent5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通常</a:t>
            </a:r>
            <a:r>
              <a:rPr kumimoji="1" lang="en-US" altLang="ja-JP" sz="1000" i="1" dirty="0">
                <a:solidFill>
                  <a:schemeClr val="accent5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kumimoji="1" lang="ja-JP" altLang="en-US" sz="1000" i="1" dirty="0">
                <a:solidFill>
                  <a:schemeClr val="accent5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スタンプのところ</a:t>
            </a:r>
          </a:p>
        </p:txBody>
      </p:sp>
    </p:spTree>
    <p:extLst>
      <p:ext uri="{BB962C8B-B14F-4D97-AF65-F5344CB8AC3E}">
        <p14:creationId xmlns:p14="http://schemas.microsoft.com/office/powerpoint/2010/main" val="124913143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122</Words>
  <Application>Microsoft Office PowerPoint</Application>
  <PresentationFormat>A4 210 x 297 mm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HGPSoeiKakugothicUB</vt:lpstr>
      <vt:lpstr>HGPSoeiKakugothicUB</vt:lpstr>
      <vt:lpstr>HGP創英角ﾎﾟｯﾌﾟ体</vt:lpstr>
      <vt:lpstr>HGS創英角ｺﾞｼｯｸUB</vt:lpstr>
      <vt:lpstr>HGS創英角ﾎﾟｯﾌﾟ体</vt:lpstr>
      <vt:lpstr>游ゴシック Medium</vt:lpstr>
      <vt:lpstr>Arial</vt:lpstr>
      <vt:lpstr>Calibri</vt:lpstr>
      <vt:lpstr>Calibri Light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2016-07-27T11:24:54Z</dcterms:created>
  <dcterms:modified xsi:type="dcterms:W3CDTF">2026-02-26T04:32:07Z</dcterms:modified>
</cp:coreProperties>
</file>